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Roboto Medium"/>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2" name="Google Shape;12;p2"/>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3" name="Google Shape;13;p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 name="Google Shape;14;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6" name="Shape 16"/>
        <p:cNvGrpSpPr/>
        <p:nvPr/>
      </p:nvGrpSpPr>
      <p:grpSpPr>
        <a:xfrm>
          <a:off x="0" y="0"/>
          <a:ext cx="0" cy="0"/>
          <a:chOff x="0" y="0"/>
          <a:chExt cx="0" cy="0"/>
        </a:xfrm>
      </p:grpSpPr>
      <p:sp>
        <p:nvSpPr>
          <p:cNvPr id="17" name="Google Shape;17;p3"/>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8" name="Google Shape;18;p3"/>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9" name="Google Shape;19;p3"/>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1" name="Shape 21"/>
        <p:cNvGrpSpPr/>
        <p:nvPr/>
      </p:nvGrpSpPr>
      <p:grpSpPr>
        <a:xfrm>
          <a:off x="0" y="0"/>
          <a:ext cx="0" cy="0"/>
          <a:chOff x="0" y="0"/>
          <a:chExt cx="0" cy="0"/>
        </a:xfrm>
      </p:grpSpPr>
      <p:sp>
        <p:nvSpPr>
          <p:cNvPr id="22" name="Google Shape;22;p4"/>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3" name="Google Shape;23;p4"/>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4" name="Google Shape;24;p4"/>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 name="Google Shape;2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135475" y="1683300"/>
            <a:ext cx="4041300" cy="953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Commuting in New York/New Jersey</a:t>
            </a:r>
            <a:endParaRPr/>
          </a:p>
        </p:txBody>
      </p:sp>
      <p:sp>
        <p:nvSpPr>
          <p:cNvPr id="65" name="Google Shape;65;p13"/>
          <p:cNvSpPr txBox="1"/>
          <p:nvPr>
            <p:ph idx="1" type="body"/>
          </p:nvPr>
        </p:nvSpPr>
        <p:spPr>
          <a:xfrm>
            <a:off x="4644675" y="500925"/>
            <a:ext cx="4166400" cy="40986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SzPts val="1300"/>
              <a:buNone/>
            </a:pPr>
            <a:r>
              <a:rPr lang="en"/>
              <a:t>An Analysis of		Rider Data</a:t>
            </a:r>
            <a:endParaRPr/>
          </a:p>
        </p:txBody>
      </p:sp>
      <p:pic>
        <p:nvPicPr>
          <p:cNvPr id="66" name="Google Shape;66;p13"/>
          <p:cNvPicPr preferRelativeResize="0"/>
          <p:nvPr/>
        </p:nvPicPr>
        <p:blipFill rotWithShape="1">
          <a:blip r:embed="rId3">
            <a:alphaModFix/>
          </a:blip>
          <a:srcRect b="0" l="0" r="0" t="0"/>
          <a:stretch/>
        </p:blipFill>
        <p:spPr>
          <a:xfrm>
            <a:off x="6491317" y="2416925"/>
            <a:ext cx="714375" cy="26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Main Predictor of Availability:</a:t>
            </a:r>
            <a:endParaRPr/>
          </a:p>
          <a:p>
            <a:pPr indent="0" lvl="0" marL="0" rtl="0" algn="l">
              <a:lnSpc>
                <a:spcPct val="100000"/>
              </a:lnSpc>
              <a:spcBef>
                <a:spcPts val="0"/>
              </a:spcBef>
              <a:spcAft>
                <a:spcPts val="0"/>
              </a:spcAft>
              <a:buSzPts val="3600"/>
              <a:buNone/>
            </a:pPr>
            <a:r>
              <a:rPr lang="en"/>
              <a:t>Seasonality and Time Series Data</a:t>
            </a:r>
            <a:endParaRPr/>
          </a:p>
        </p:txBody>
      </p:sp>
      <p:sp>
        <p:nvSpPr>
          <p:cNvPr id="130" name="Google Shape;130;p22"/>
          <p:cNvSpPr txBox="1"/>
          <p:nvPr>
            <p:ph idx="1" type="subTitle"/>
          </p:nvPr>
        </p:nvSpPr>
        <p:spPr>
          <a:xfrm>
            <a:off x="311700" y="1878525"/>
            <a:ext cx="4893600" cy="16551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a:t>Summer is the busiest, Winter is the slowest</a:t>
            </a:r>
            <a:endParaRPr/>
          </a:p>
          <a:p>
            <a:pPr indent="-330200" lvl="0" marL="457200" rtl="0" algn="l">
              <a:lnSpc>
                <a:spcPct val="100000"/>
              </a:lnSpc>
              <a:spcBef>
                <a:spcPts val="0"/>
              </a:spcBef>
              <a:spcAft>
                <a:spcPts val="0"/>
              </a:spcAft>
              <a:buSzPts val="1600"/>
              <a:buChar char="●"/>
            </a:pPr>
            <a:r>
              <a:rPr lang="en"/>
              <a:t>Peak hours are standard (8-9am, 5-6pm)</a:t>
            </a:r>
            <a:endParaRPr/>
          </a:p>
          <a:p>
            <a:pPr indent="-330200" lvl="0" marL="457200" rtl="0" algn="l">
              <a:lnSpc>
                <a:spcPct val="100000"/>
              </a:lnSpc>
              <a:spcBef>
                <a:spcPts val="0"/>
              </a:spcBef>
              <a:spcAft>
                <a:spcPts val="0"/>
              </a:spcAft>
              <a:buSzPts val="1600"/>
              <a:buChar char="●"/>
            </a:pPr>
            <a:r>
              <a:rPr lang="en"/>
              <a:t>Transport HUBs have highest inflow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948250" y="4761250"/>
            <a:ext cx="4157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https://ride.citibikenyc.com/blog/rebalancing-the-citi-bike-system</a:t>
            </a:r>
            <a:endParaRPr b="0" i="0" sz="1100" u="none" cap="none" strike="noStrike">
              <a:solidFill>
                <a:schemeClr val="lt1"/>
              </a:solidFill>
              <a:latin typeface="Arial"/>
              <a:ea typeface="Arial"/>
              <a:cs typeface="Arial"/>
              <a:sym typeface="Arial"/>
            </a:endParaRPr>
          </a:p>
        </p:txBody>
      </p:sp>
      <p:pic>
        <p:nvPicPr>
          <p:cNvPr id="136" name="Google Shape;136;p23"/>
          <p:cNvPicPr preferRelativeResize="0"/>
          <p:nvPr/>
        </p:nvPicPr>
        <p:blipFill rotWithShape="1">
          <a:blip r:embed="rId3">
            <a:alphaModFix/>
          </a:blip>
          <a:srcRect b="0" l="0" r="0" t="0"/>
          <a:stretch/>
        </p:blipFill>
        <p:spPr>
          <a:xfrm>
            <a:off x="3003975" y="56411"/>
            <a:ext cx="2736925" cy="2562540"/>
          </a:xfrm>
          <a:prstGeom prst="rect">
            <a:avLst/>
          </a:prstGeom>
          <a:noFill/>
          <a:ln>
            <a:noFill/>
          </a:ln>
        </p:spPr>
      </p:pic>
      <p:pic>
        <p:nvPicPr>
          <p:cNvPr id="137" name="Google Shape;137;p23"/>
          <p:cNvPicPr preferRelativeResize="0"/>
          <p:nvPr/>
        </p:nvPicPr>
        <p:blipFill rotWithShape="1">
          <a:blip r:embed="rId4">
            <a:alphaModFix/>
          </a:blip>
          <a:srcRect b="0" l="0" r="0" t="0"/>
          <a:stretch/>
        </p:blipFill>
        <p:spPr>
          <a:xfrm>
            <a:off x="1194957" y="2618950"/>
            <a:ext cx="2618043" cy="2462975"/>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80026" y="44151"/>
            <a:ext cx="2801336" cy="2462975"/>
          </a:xfrm>
          <a:prstGeom prst="rect">
            <a:avLst/>
          </a:prstGeom>
          <a:noFill/>
          <a:ln>
            <a:noFill/>
          </a:ln>
        </p:spPr>
      </p:pic>
      <p:pic>
        <p:nvPicPr>
          <p:cNvPr id="139" name="Google Shape;139;p23"/>
          <p:cNvPicPr preferRelativeResize="0"/>
          <p:nvPr/>
        </p:nvPicPr>
        <p:blipFill rotWithShape="1">
          <a:blip r:embed="rId6">
            <a:alphaModFix/>
          </a:blip>
          <a:srcRect b="0" l="0" r="0" t="0"/>
          <a:stretch/>
        </p:blipFill>
        <p:spPr>
          <a:xfrm>
            <a:off x="5940927" y="1538715"/>
            <a:ext cx="2824625" cy="252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92625" y="63475"/>
            <a:ext cx="8520600" cy="617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00000"/>
              <a:buNone/>
            </a:pPr>
            <a:r>
              <a:rPr lang="en"/>
              <a:t>Revenue </a:t>
            </a:r>
            <a:r>
              <a:rPr lang="en" sz="2000"/>
              <a:t>(Based on February 2023 Monthly Report)</a:t>
            </a:r>
            <a:endParaRPr sz="2000"/>
          </a:p>
        </p:txBody>
      </p:sp>
      <p:sp>
        <p:nvSpPr>
          <p:cNvPr id="145" name="Google Shape;145;p24"/>
          <p:cNvSpPr txBox="1"/>
          <p:nvPr>
            <p:ph idx="1" type="subTitle"/>
          </p:nvPr>
        </p:nvSpPr>
        <p:spPr>
          <a:xfrm>
            <a:off x="92625" y="643087"/>
            <a:ext cx="4242600" cy="34746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00000"/>
              </a:lnSpc>
              <a:spcBef>
                <a:spcPts val="0"/>
              </a:spcBef>
              <a:spcAft>
                <a:spcPts val="0"/>
              </a:spcAft>
              <a:buSzPts val="1600"/>
              <a:buChar char="●"/>
            </a:pPr>
            <a:r>
              <a:rPr lang="en"/>
              <a:t>60,426 Rides per day</a:t>
            </a:r>
            <a:endParaRPr/>
          </a:p>
          <a:p>
            <a:pPr indent="-330200" lvl="0" marL="457200" rtl="0" algn="l">
              <a:lnSpc>
                <a:spcPct val="100000"/>
              </a:lnSpc>
              <a:spcBef>
                <a:spcPts val="0"/>
              </a:spcBef>
              <a:spcAft>
                <a:spcPts val="0"/>
              </a:spcAft>
              <a:buSzPts val="1600"/>
              <a:buChar char="●"/>
            </a:pPr>
            <a:r>
              <a:rPr lang="en"/>
              <a:t>Each bike was used 1.82 times a day</a:t>
            </a:r>
            <a:endParaRPr/>
          </a:p>
          <a:p>
            <a:pPr indent="-330200" lvl="0" marL="457200" rtl="0" algn="l">
              <a:lnSpc>
                <a:spcPct val="100000"/>
              </a:lnSpc>
              <a:spcBef>
                <a:spcPts val="0"/>
              </a:spcBef>
              <a:spcAft>
                <a:spcPts val="0"/>
              </a:spcAft>
              <a:buSzPts val="1600"/>
              <a:buChar char="●"/>
            </a:pPr>
            <a:r>
              <a:rPr lang="en"/>
              <a:t>Total annual membership stands at 141,908</a:t>
            </a:r>
            <a:endParaRPr/>
          </a:p>
          <a:p>
            <a:pPr indent="-330200" lvl="0" marL="457200" rtl="0" algn="l">
              <a:lnSpc>
                <a:spcPct val="100000"/>
              </a:lnSpc>
              <a:spcBef>
                <a:spcPts val="0"/>
              </a:spcBef>
              <a:spcAft>
                <a:spcPts val="0"/>
              </a:spcAft>
              <a:buSzPts val="1600"/>
              <a:buChar char="●"/>
            </a:pPr>
            <a:r>
              <a:rPr lang="en"/>
              <a:t>26,170 bikes in the fleet on the last day of the month.</a:t>
            </a:r>
            <a:endParaRPr/>
          </a:p>
          <a:p>
            <a:pPr indent="-330200" lvl="0" marL="457200" rtl="0" algn="l">
              <a:lnSpc>
                <a:spcPct val="100000"/>
              </a:lnSpc>
              <a:spcBef>
                <a:spcPts val="0"/>
              </a:spcBef>
              <a:spcAft>
                <a:spcPts val="0"/>
              </a:spcAft>
              <a:buSzPts val="1600"/>
              <a:buChar char="●"/>
            </a:pPr>
            <a:r>
              <a:rPr lang="en"/>
              <a:t>Citi Bike technicians conducted 35,648 bicycle inspections and repairs throughout the month and responded to 9 reported cases of vandalism. </a:t>
            </a:r>
            <a:endParaRPr/>
          </a:p>
          <a:p>
            <a:pPr indent="-330200" lvl="0" marL="457200" rtl="0" algn="l">
              <a:lnSpc>
                <a:spcPct val="100000"/>
              </a:lnSpc>
              <a:spcBef>
                <a:spcPts val="0"/>
              </a:spcBef>
              <a:spcAft>
                <a:spcPts val="0"/>
              </a:spcAft>
              <a:buSzPts val="1600"/>
              <a:buChar char="●"/>
            </a:pPr>
            <a:r>
              <a:rPr lang="en">
                <a:highlight>
                  <a:schemeClr val="lt1"/>
                </a:highlight>
              </a:rPr>
              <a:t>The total revenue for the month was </a:t>
            </a:r>
            <a:r>
              <a:rPr b="1" lang="en">
                <a:highlight>
                  <a:schemeClr val="lt1"/>
                </a:highlight>
              </a:rPr>
              <a:t>4,167,548.76</a:t>
            </a:r>
            <a:r>
              <a:rPr lang="en">
                <a:highlight>
                  <a:schemeClr val="lt1"/>
                </a:highlight>
              </a:rPr>
              <a:t> with </a:t>
            </a:r>
            <a:r>
              <a:rPr b="1" lang="en">
                <a:highlight>
                  <a:schemeClr val="lt1"/>
                </a:highlight>
              </a:rPr>
              <a:t>883,451.02</a:t>
            </a:r>
            <a:r>
              <a:rPr lang="en">
                <a:highlight>
                  <a:schemeClr val="lt1"/>
                </a:highlight>
              </a:rPr>
              <a:t> from membership and user fees and 273,733.89 from sponsorship. </a:t>
            </a:r>
            <a:endParaRPr>
              <a:highlight>
                <a:schemeClr val="lt1"/>
              </a:highlight>
            </a:endParaRPr>
          </a:p>
        </p:txBody>
      </p:sp>
      <p:sp>
        <p:nvSpPr>
          <p:cNvPr id="146" name="Google Shape;146;p24"/>
          <p:cNvSpPr txBox="1"/>
          <p:nvPr/>
        </p:nvSpPr>
        <p:spPr>
          <a:xfrm>
            <a:off x="3457600" y="4681800"/>
            <a:ext cx="5843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Source: https://mot-marketing-whitelabel-prod.s3.amazonaws.com/nyc/February-2023-Citi-Bike-Monthly-Report.pdf</a:t>
            </a:r>
            <a:endParaRPr b="0" i="0" sz="900" u="none" cap="none" strike="noStrike">
              <a:solidFill>
                <a:schemeClr val="lt1"/>
              </a:solidFill>
              <a:latin typeface="Arial"/>
              <a:ea typeface="Arial"/>
              <a:cs typeface="Arial"/>
              <a:sym typeface="Arial"/>
            </a:endParaRPr>
          </a:p>
        </p:txBody>
      </p:sp>
      <p:pic>
        <p:nvPicPr>
          <p:cNvPr id="147" name="Google Shape;147;p24"/>
          <p:cNvPicPr preferRelativeResize="0"/>
          <p:nvPr/>
        </p:nvPicPr>
        <p:blipFill rotWithShape="1">
          <a:blip r:embed="rId3">
            <a:alphaModFix/>
          </a:blip>
          <a:srcRect b="0" l="0" r="0" t="0"/>
          <a:stretch/>
        </p:blipFill>
        <p:spPr>
          <a:xfrm>
            <a:off x="4487625" y="833575"/>
            <a:ext cx="4503975" cy="31027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ctrTitle"/>
          </p:nvPr>
        </p:nvSpPr>
        <p:spPr>
          <a:xfrm>
            <a:off x="311700" y="230175"/>
            <a:ext cx="6193800" cy="608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8571"/>
              <a:buNone/>
            </a:pPr>
            <a:r>
              <a:rPr lang="en"/>
              <a:t>Cost </a:t>
            </a:r>
            <a:r>
              <a:rPr lang="en" sz="1750"/>
              <a:t>(Based on 2017 Projection)</a:t>
            </a:r>
            <a:endParaRPr sz="1750"/>
          </a:p>
        </p:txBody>
      </p:sp>
      <p:sp>
        <p:nvSpPr>
          <p:cNvPr id="153" name="Google Shape;153;p25"/>
          <p:cNvSpPr txBox="1"/>
          <p:nvPr>
            <p:ph idx="1" type="subTitle"/>
          </p:nvPr>
        </p:nvSpPr>
        <p:spPr>
          <a:xfrm>
            <a:off x="311700" y="940327"/>
            <a:ext cx="4242600" cy="3927000"/>
          </a:xfrm>
          <a:prstGeom prst="rect">
            <a:avLst/>
          </a:prstGeom>
          <a:noFill/>
          <a:ln>
            <a:noFill/>
          </a:ln>
        </p:spPr>
        <p:txBody>
          <a:bodyPr anchorCtr="0" anchor="t" bIns="91425" lIns="91425" spcFirstLastPara="1" rIns="91425" wrap="square" tIns="91425">
            <a:normAutofit fontScale="70000" lnSpcReduction="10000"/>
          </a:bodyPr>
          <a:lstStyle/>
          <a:p>
            <a:pPr indent="0" lvl="0" marL="0" marR="292100" rtl="0" algn="l">
              <a:lnSpc>
                <a:spcPct val="115000"/>
              </a:lnSpc>
              <a:spcBef>
                <a:spcPts val="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According to city Department of Transportation Commissioner Polly Trottenberg, adding to the fleet costs approximately $6,000 per bicycle.</a:t>
            </a:r>
            <a:endParaRPr sz="1100">
              <a:solidFill>
                <a:srgbClr val="2A2A2A"/>
              </a:solidFill>
              <a:highlight>
                <a:srgbClr val="FFFFFF"/>
              </a:highlight>
              <a:latin typeface="Roboto Medium"/>
              <a:ea typeface="Roboto Medium"/>
              <a:cs typeface="Roboto Medium"/>
              <a:sym typeface="Roboto Medium"/>
            </a:endParaRPr>
          </a:p>
          <a:p>
            <a:pPr indent="0" lvl="0" marL="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Citibike’s Reasoning:</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-Unlike other bike share companies that offer the rides wherever the bicycles are located at any given moment, Citi Bike has stations strategically placed in locations determined to be high use areas. Compiling data to show where the bike stations should go costs a lot of money, as does establishing a network for the bikes. That includes employing statisticians to understand ridership and ways to improve the system, as well as app developers to create and maintain an effective experience for riders.</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-The program "rebalances" bikes to make sure they are where they should be: where there's lots of demand.</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-Hiring bike mechanics to ensure bikes are riding safely on the road and to do preventive maintenance where necessary.</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-Employing operations and finance staff to guarantee that the Citi Bike network complies with local laws and regulations.</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-Maintaining a backend software system to securely manage thousands of financial transactions per day and protect customers' identities.</a:t>
            </a:r>
            <a:endParaRPr sz="1100">
              <a:solidFill>
                <a:srgbClr val="2A2A2A"/>
              </a:solidFill>
              <a:highlight>
                <a:srgbClr val="FFFFFF"/>
              </a:highlight>
              <a:latin typeface="Roboto Medium"/>
              <a:ea typeface="Roboto Medium"/>
              <a:cs typeface="Roboto Medium"/>
              <a:sym typeface="Roboto Medium"/>
            </a:endParaRPr>
          </a:p>
          <a:p>
            <a:pPr indent="0" lvl="0" marL="292100" marR="292100" rtl="0" algn="l">
              <a:lnSpc>
                <a:spcPct val="115000"/>
              </a:lnSpc>
              <a:spcBef>
                <a:spcPts val="1200"/>
              </a:spcBef>
              <a:spcAft>
                <a:spcPts val="0"/>
              </a:spcAft>
              <a:buSzPct val="207792"/>
              <a:buNone/>
            </a:pPr>
            <a:r>
              <a:rPr lang="en" sz="1100">
                <a:solidFill>
                  <a:srgbClr val="2A2A2A"/>
                </a:solidFill>
                <a:highlight>
                  <a:srgbClr val="FFFFFF"/>
                </a:highlight>
                <a:latin typeface="Roboto Medium"/>
                <a:ea typeface="Roboto Medium"/>
                <a:cs typeface="Roboto Medium"/>
                <a:sym typeface="Roboto Medium"/>
              </a:rPr>
              <a:t>-Running a 24/7 hotline for riders, with tips on the system and safety support.</a:t>
            </a:r>
            <a:endParaRPr sz="1100">
              <a:solidFill>
                <a:srgbClr val="2A2A2A"/>
              </a:solidFill>
              <a:highlight>
                <a:srgbClr val="FFFFFF"/>
              </a:highlight>
              <a:latin typeface="Roboto Medium"/>
              <a:ea typeface="Roboto Medium"/>
              <a:cs typeface="Roboto Medium"/>
              <a:sym typeface="Roboto Medium"/>
            </a:endParaRPr>
          </a:p>
          <a:p>
            <a:pPr indent="0" lvl="0" marL="0" rtl="0" algn="l">
              <a:lnSpc>
                <a:spcPct val="100000"/>
              </a:lnSpc>
              <a:spcBef>
                <a:spcPts val="1200"/>
              </a:spcBef>
              <a:spcAft>
                <a:spcPts val="0"/>
              </a:spcAft>
              <a:buSzPct val="142857"/>
              <a:buNone/>
            </a:pPr>
            <a:r>
              <a:t/>
            </a:r>
            <a:endParaRPr/>
          </a:p>
        </p:txBody>
      </p:sp>
      <p:sp>
        <p:nvSpPr>
          <p:cNvPr id="154" name="Google Shape;154;p25"/>
          <p:cNvSpPr txBox="1"/>
          <p:nvPr/>
        </p:nvSpPr>
        <p:spPr>
          <a:xfrm>
            <a:off x="4614875" y="4759875"/>
            <a:ext cx="4495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Source: https://www.silive.com/news/2017/04/heres_why_it_costs_6k_per_citi.html</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idx="1" type="subTitle"/>
          </p:nvPr>
        </p:nvSpPr>
        <p:spPr>
          <a:xfrm>
            <a:off x="311700" y="954600"/>
            <a:ext cx="8032200" cy="3055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sz="1500">
                <a:solidFill>
                  <a:srgbClr val="333333"/>
                </a:solidFill>
                <a:highlight>
                  <a:srgbClr val="FFFFFF"/>
                </a:highlight>
              </a:rPr>
              <a:t>According to the DOT, a city-wide system would require close to 80,000 bikes: more than six times the program's 2017 projection. New bikes can only be deployed at a rate of about 2,000 bikes per year, and the cost hovers around $6,000 per bike.</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rPr lang="en" sz="1500">
                <a:solidFill>
                  <a:srgbClr val="333333"/>
                </a:solidFill>
                <a:highlight>
                  <a:srgbClr val="FFFFFF"/>
                </a:highlight>
              </a:rPr>
              <a:t>12,800 bikes in the fleet at the end of Dec 2019 (--------------------) ( </a:t>
            </a:r>
            <a:r>
              <a:rPr lang="en" sz="1500">
                <a:solidFill>
                  <a:srgbClr val="6AA84F"/>
                </a:solidFill>
                <a:highlight>
                  <a:srgbClr val="FFFFFF"/>
                </a:highlight>
              </a:rPr>
              <a:t>$46.7M</a:t>
            </a:r>
            <a:r>
              <a:rPr lang="en" sz="1500">
                <a:solidFill>
                  <a:srgbClr val="333333"/>
                </a:solidFill>
                <a:highlight>
                  <a:srgbClr val="FFFFFF"/>
                </a:highlight>
              </a:rPr>
              <a:t>)</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rPr lang="en" sz="1500">
                <a:solidFill>
                  <a:srgbClr val="333333"/>
                </a:solidFill>
                <a:highlight>
                  <a:srgbClr val="FFFFFF"/>
                </a:highlight>
              </a:rPr>
              <a:t>14,813 bikes in the fleet at the end of Dec 2020 ($12,078,000) ( </a:t>
            </a:r>
            <a:r>
              <a:rPr lang="en" sz="1500">
                <a:solidFill>
                  <a:srgbClr val="6AA84F"/>
                </a:solidFill>
                <a:highlight>
                  <a:srgbClr val="FFFFFF"/>
                </a:highlight>
              </a:rPr>
              <a:t>$62.0M</a:t>
            </a:r>
            <a:r>
              <a:rPr lang="en" sz="1500">
                <a:solidFill>
                  <a:srgbClr val="333333"/>
                </a:solidFill>
                <a:highlight>
                  <a:srgbClr val="FFFFFF"/>
                </a:highlight>
              </a:rPr>
              <a:t> )</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rPr lang="en" sz="1500">
                <a:solidFill>
                  <a:srgbClr val="333333"/>
                </a:solidFill>
                <a:highlight>
                  <a:srgbClr val="FFFFFF"/>
                </a:highlight>
              </a:rPr>
              <a:t>22,826 bikes in the fleet at the end of Dec 2021 ($48,078,000) ( </a:t>
            </a:r>
            <a:r>
              <a:rPr lang="en" sz="1500">
                <a:solidFill>
                  <a:srgbClr val="6AA84F"/>
                </a:solidFill>
                <a:highlight>
                  <a:srgbClr val="FFFFFF"/>
                </a:highlight>
              </a:rPr>
              <a:t>$87.6M</a:t>
            </a:r>
            <a:r>
              <a:rPr lang="en" sz="1500">
                <a:solidFill>
                  <a:srgbClr val="333333"/>
                </a:solidFill>
                <a:highlight>
                  <a:srgbClr val="FFFFFF"/>
                </a:highlight>
              </a:rPr>
              <a:t> )</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rPr lang="en" sz="1500">
                <a:solidFill>
                  <a:srgbClr val="333333"/>
                </a:solidFill>
                <a:highlight>
                  <a:srgbClr val="FFFFFF"/>
                </a:highlight>
              </a:rPr>
              <a:t>26,100 bikes in the fleet at the end of Dec 2022 ($19,644,000) (</a:t>
            </a:r>
            <a:r>
              <a:rPr lang="en" sz="1500">
                <a:solidFill>
                  <a:srgbClr val="6AA84F"/>
                </a:solidFill>
                <a:highlight>
                  <a:srgbClr val="FFFFFF"/>
                </a:highlight>
              </a:rPr>
              <a:t>$106.4M</a:t>
            </a:r>
            <a:r>
              <a:rPr lang="en" sz="1500">
                <a:solidFill>
                  <a:srgbClr val="333333"/>
                </a:solidFill>
                <a:highlight>
                  <a:srgbClr val="FFFFFF"/>
                </a:highlight>
              </a:rPr>
              <a:t>)</a:t>
            </a:r>
            <a:endParaRPr sz="1500">
              <a:solidFill>
                <a:srgbClr val="333333"/>
              </a:solidFill>
              <a:highlight>
                <a:srgbClr val="FFFFFF"/>
              </a:highlight>
            </a:endParaRPr>
          </a:p>
          <a:p>
            <a:pPr indent="0" lvl="0" marL="0" rtl="0" algn="l">
              <a:lnSpc>
                <a:spcPct val="100000"/>
              </a:lnSpc>
              <a:spcBef>
                <a:spcPts val="0"/>
              </a:spcBef>
              <a:spcAft>
                <a:spcPts val="0"/>
              </a:spcAft>
              <a:buSzPts val="1600"/>
              <a:buNone/>
            </a:pPr>
            <a:r>
              <a:t/>
            </a:r>
            <a:endParaRPr/>
          </a:p>
        </p:txBody>
      </p:sp>
      <p:sp>
        <p:nvSpPr>
          <p:cNvPr id="160" name="Google Shape;160;p26"/>
          <p:cNvSpPr txBox="1"/>
          <p:nvPr>
            <p:ph type="ctrTitle"/>
          </p:nvPr>
        </p:nvSpPr>
        <p:spPr>
          <a:xfrm>
            <a:off x="311700" y="230175"/>
            <a:ext cx="6193800" cy="608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8571"/>
              <a:buNone/>
            </a:pPr>
            <a:r>
              <a:rPr lang="en"/>
              <a:t>Cost </a:t>
            </a:r>
            <a:r>
              <a:rPr lang="en" sz="1750"/>
              <a:t>(Based on 2017 Projection)</a:t>
            </a:r>
            <a:endParaRPr sz="1750"/>
          </a:p>
        </p:txBody>
      </p:sp>
      <p:sp>
        <p:nvSpPr>
          <p:cNvPr id="161" name="Google Shape;161;p26"/>
          <p:cNvSpPr txBox="1"/>
          <p:nvPr/>
        </p:nvSpPr>
        <p:spPr>
          <a:xfrm>
            <a:off x="3848125" y="4543200"/>
            <a:ext cx="5324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Source: https://gothamist.com/news/city-council-debates-publicly-funding-citi-bike-expansion-to-far-flung-neighborhoods</a:t>
            </a:r>
            <a:endParaRPr b="0" i="0" sz="900" u="none" cap="none" strike="noStrike">
              <a:solidFill>
                <a:schemeClr val="lt1"/>
              </a:solidFill>
              <a:latin typeface="Arial"/>
              <a:ea typeface="Arial"/>
              <a:cs typeface="Arial"/>
              <a:sym typeface="Arial"/>
            </a:endParaRPr>
          </a:p>
        </p:txBody>
      </p:sp>
      <p:sp>
        <p:nvSpPr>
          <p:cNvPr id="162" name="Google Shape;162;p26"/>
          <p:cNvSpPr txBox="1"/>
          <p:nvPr/>
        </p:nvSpPr>
        <p:spPr>
          <a:xfrm>
            <a:off x="3848125" y="4010100"/>
            <a:ext cx="5081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Source: https://mot-marketing-whitelabel-prod.s3.amazonaws.com/nyc/Citi-Bike-Monthly-Report.pdf</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ctrTitle"/>
          </p:nvPr>
        </p:nvSpPr>
        <p:spPr>
          <a:xfrm>
            <a:off x="311700" y="149200"/>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Takeaways</a:t>
            </a:r>
            <a:endParaRPr/>
          </a:p>
        </p:txBody>
      </p:sp>
      <p:sp>
        <p:nvSpPr>
          <p:cNvPr id="168" name="Google Shape;168;p27"/>
          <p:cNvSpPr txBox="1"/>
          <p:nvPr>
            <p:ph idx="1" type="subTitle"/>
          </p:nvPr>
        </p:nvSpPr>
        <p:spPr>
          <a:xfrm>
            <a:off x="311700" y="887925"/>
            <a:ext cx="7684500" cy="20361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a:t>Citibike is privately owned and does not receive public funding</a:t>
            </a:r>
            <a:endParaRPr/>
          </a:p>
          <a:p>
            <a:pPr indent="-330200" lvl="0" marL="457200" rtl="0" algn="l">
              <a:lnSpc>
                <a:spcPct val="100000"/>
              </a:lnSpc>
              <a:spcBef>
                <a:spcPts val="0"/>
              </a:spcBef>
              <a:spcAft>
                <a:spcPts val="0"/>
              </a:spcAft>
              <a:buSzPts val="1600"/>
              <a:buChar char="●"/>
            </a:pPr>
            <a:r>
              <a:rPr lang="en"/>
              <a:t>Expansion will be slow and costly</a:t>
            </a:r>
            <a:endParaRPr/>
          </a:p>
          <a:p>
            <a:pPr indent="-330200" lvl="0" marL="457200" rtl="0" algn="l">
              <a:lnSpc>
                <a:spcPct val="100000"/>
              </a:lnSpc>
              <a:spcBef>
                <a:spcPts val="0"/>
              </a:spcBef>
              <a:spcAft>
                <a:spcPts val="0"/>
              </a:spcAft>
              <a:buSzPts val="1600"/>
              <a:buChar char="●"/>
            </a:pPr>
            <a:r>
              <a:rPr lang="en"/>
              <a:t>There are already measures in place to improve product availability and visibility</a:t>
            </a:r>
            <a:endParaRPr/>
          </a:p>
          <a:p>
            <a:pPr indent="-330200" lvl="0" marL="457200" rtl="0" algn="l">
              <a:lnSpc>
                <a:spcPct val="100000"/>
              </a:lnSpc>
              <a:spcBef>
                <a:spcPts val="0"/>
              </a:spcBef>
              <a:spcAft>
                <a:spcPts val="0"/>
              </a:spcAft>
              <a:buSzPts val="1600"/>
              <a:buChar char="●"/>
            </a:pPr>
            <a:r>
              <a:rPr lang="en"/>
              <a:t>Membership and ridership is steadily increasing</a:t>
            </a:r>
            <a:endParaRPr/>
          </a:p>
          <a:p>
            <a:pPr indent="-330200" lvl="0" marL="457200" rtl="0" algn="l">
              <a:lnSpc>
                <a:spcPct val="100000"/>
              </a:lnSpc>
              <a:spcBef>
                <a:spcPts val="0"/>
              </a:spcBef>
              <a:spcAft>
                <a:spcPts val="0"/>
              </a:spcAft>
              <a:buSzPts val="1600"/>
              <a:buChar char="●"/>
            </a:pPr>
            <a:r>
              <a:rPr lang="en"/>
              <a:t>The most impactful solution in the short term is to expand on existing operations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ctrTitle"/>
          </p:nvPr>
        </p:nvSpPr>
        <p:spPr>
          <a:xfrm>
            <a:off x="311700" y="187300"/>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Actionable Items Include</a:t>
            </a:r>
            <a:endParaRPr/>
          </a:p>
        </p:txBody>
      </p:sp>
      <p:sp>
        <p:nvSpPr>
          <p:cNvPr id="174" name="Google Shape;174;p28"/>
          <p:cNvSpPr txBox="1"/>
          <p:nvPr>
            <p:ph idx="1" type="subTitle"/>
          </p:nvPr>
        </p:nvSpPr>
        <p:spPr>
          <a:xfrm>
            <a:off x="311700" y="1106993"/>
            <a:ext cx="8217900" cy="30459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a:t>Redistributing bike inventory from lower traffic neighborhoods before demand spikes</a:t>
            </a:r>
            <a:endParaRPr/>
          </a:p>
          <a:p>
            <a:pPr indent="-330200" lvl="0" marL="457200" rtl="0" algn="l">
              <a:lnSpc>
                <a:spcPct val="100000"/>
              </a:lnSpc>
              <a:spcBef>
                <a:spcPts val="0"/>
              </a:spcBef>
              <a:spcAft>
                <a:spcPts val="0"/>
              </a:spcAft>
              <a:buSzPts val="1600"/>
              <a:buChar char="●"/>
            </a:pPr>
            <a:r>
              <a:rPr lang="en"/>
              <a:t>Removing low performing stations in favor of opening new stations in high demand areas or establishing them in between popular routes.</a:t>
            </a:r>
            <a:endParaRPr/>
          </a:p>
          <a:p>
            <a:pPr indent="-330200" lvl="0" marL="457200" rtl="0" algn="l">
              <a:lnSpc>
                <a:spcPct val="100000"/>
              </a:lnSpc>
              <a:spcBef>
                <a:spcPts val="0"/>
              </a:spcBef>
              <a:spcAft>
                <a:spcPts val="0"/>
              </a:spcAft>
              <a:buSzPts val="1600"/>
              <a:buChar char="●"/>
            </a:pPr>
            <a:r>
              <a:rPr lang="en"/>
              <a:t>Better incentives instead of free trips to our Bike Angels.</a:t>
            </a:r>
            <a:endParaRPr/>
          </a:p>
          <a:p>
            <a:pPr indent="-330200" lvl="0" marL="457200" rtl="0" algn="l">
              <a:lnSpc>
                <a:spcPct val="100000"/>
              </a:lnSpc>
              <a:spcBef>
                <a:spcPts val="0"/>
              </a:spcBef>
              <a:spcAft>
                <a:spcPts val="0"/>
              </a:spcAft>
              <a:buSzPts val="1600"/>
              <a:buChar char="●"/>
            </a:pPr>
            <a:r>
              <a:rPr lang="en"/>
              <a:t>Social Media Campaigns to raise awareness.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Q&amp;A?</a:t>
            </a:r>
            <a:endParaRPr/>
          </a:p>
        </p:txBody>
      </p:sp>
      <p:sp>
        <p:nvSpPr>
          <p:cNvPr id="180" name="Google Shape;180;p29"/>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Citibike</a:t>
            </a:r>
            <a:endParaRPr/>
          </a:p>
        </p:txBody>
      </p:sp>
      <p:sp>
        <p:nvSpPr>
          <p:cNvPr id="72" name="Google Shape;72;p1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In May of 2013, NYC launched Citibike, one of the largest operating bike-share systems in the United States.</a:t>
            </a:r>
            <a:endParaRPr/>
          </a:p>
          <a:p>
            <a:pPr indent="0" lvl="0" marL="0" rtl="0" algn="l">
              <a:lnSpc>
                <a:spcPct val="115000"/>
              </a:lnSpc>
              <a:spcBef>
                <a:spcPts val="1200"/>
              </a:spcBef>
              <a:spcAft>
                <a:spcPts val="0"/>
              </a:spcAft>
              <a:buSzPts val="1300"/>
              <a:buNone/>
            </a:pPr>
            <a:r>
              <a:rPr lang="en"/>
              <a:t>Have since expanded operations to include Jersey City and The Bronx.</a:t>
            </a:r>
            <a:endParaRPr/>
          </a:p>
          <a:p>
            <a:pPr indent="0" lvl="0" marL="0" rtl="0" algn="l">
              <a:lnSpc>
                <a:spcPct val="115000"/>
              </a:lnSpc>
              <a:spcBef>
                <a:spcPts val="1200"/>
              </a:spcBef>
              <a:spcAft>
                <a:spcPts val="0"/>
              </a:spcAft>
              <a:buSzPts val="1300"/>
              <a:buNone/>
            </a:pPr>
            <a:r>
              <a:rPr lang="en"/>
              <a:t>Named after lead sponsor Citigroup.</a:t>
            </a:r>
            <a:endParaRPr/>
          </a:p>
          <a:p>
            <a:pPr indent="0" lvl="0" marL="0" rtl="0" algn="l">
              <a:lnSpc>
                <a:spcPct val="115000"/>
              </a:lnSpc>
              <a:spcBef>
                <a:spcPts val="1200"/>
              </a:spcBef>
              <a:spcAft>
                <a:spcPts val="0"/>
              </a:spcAft>
              <a:buSzPts val="1300"/>
              <a:buNone/>
            </a:pPr>
            <a:r>
              <a:rPr lang="en"/>
              <a:t>Acquired by Lyft in September, 2018.</a:t>
            </a:r>
            <a:endParaRPr/>
          </a:p>
          <a:p>
            <a:pPr indent="0" lvl="0" marL="0" rtl="0" algn="l">
              <a:lnSpc>
                <a:spcPct val="115000"/>
              </a:lnSpc>
              <a:spcBef>
                <a:spcPts val="1200"/>
              </a:spcBef>
              <a:spcAft>
                <a:spcPts val="1200"/>
              </a:spcAft>
              <a:buSzPts val="1300"/>
              <a:buNone/>
            </a:pPr>
            <a:r>
              <a:rPr lang="en">
                <a:highlight>
                  <a:schemeClr val="lt1"/>
                </a:highlight>
              </a:rPr>
              <a:t>Manhattan. Brooklyn. Queens. The Bronx. Jersey City. Hoboken.</a:t>
            </a:r>
            <a:endParaRPr>
              <a:highlight>
                <a:schemeClr val="lt1"/>
              </a:highlight>
            </a:endParaRPr>
          </a:p>
        </p:txBody>
      </p:sp>
      <p:sp>
        <p:nvSpPr>
          <p:cNvPr id="73" name="Google Shape;73;p14"/>
          <p:cNvSpPr txBox="1"/>
          <p:nvPr/>
        </p:nvSpPr>
        <p:spPr>
          <a:xfrm>
            <a:off x="7572375" y="4835700"/>
            <a:ext cx="1509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800"/>
              <a:buFont typeface="Arial"/>
              <a:buNone/>
            </a:pPr>
            <a:r>
              <a:rPr b="0" i="0" lang="en" sz="800" u="none" cap="none" strike="noStrike">
                <a:solidFill>
                  <a:schemeClr val="lt2"/>
                </a:solidFill>
                <a:highlight>
                  <a:schemeClr val="lt1"/>
                </a:highlight>
                <a:latin typeface="Arial"/>
                <a:ea typeface="Arial"/>
                <a:cs typeface="Arial"/>
                <a:sym typeface="Arial"/>
              </a:rPr>
              <a:t>Source: www.citibikenyc.com</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Assumptions and Limitations</a:t>
            </a:r>
            <a:endParaRPr/>
          </a:p>
        </p:txBody>
      </p:sp>
      <p:sp>
        <p:nvSpPr>
          <p:cNvPr id="79" name="Google Shape;79;p1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No post-covid data</a:t>
            </a:r>
            <a:endParaRPr/>
          </a:p>
          <a:p>
            <a:pPr indent="0" lvl="0" marL="0" rtl="0" algn="l">
              <a:lnSpc>
                <a:spcPct val="115000"/>
              </a:lnSpc>
              <a:spcBef>
                <a:spcPts val="1200"/>
              </a:spcBef>
              <a:spcAft>
                <a:spcPts val="0"/>
              </a:spcAft>
              <a:buSzPts val="1300"/>
              <a:buNone/>
            </a:pPr>
            <a:r>
              <a:rPr lang="en"/>
              <a:t>Only the data in regards to Jersey City, New Jersey</a:t>
            </a:r>
            <a:endParaRPr/>
          </a:p>
          <a:p>
            <a:pPr indent="0" lvl="0" marL="0" rtl="0" algn="l">
              <a:lnSpc>
                <a:spcPct val="115000"/>
              </a:lnSpc>
              <a:spcBef>
                <a:spcPts val="1200"/>
              </a:spcBef>
              <a:spcAft>
                <a:spcPts val="1200"/>
              </a:spcAft>
              <a:buSzPts val="1300"/>
              <a:buNone/>
            </a:pPr>
            <a:r>
              <a:rPr lang="en"/>
              <a:t>Reason for trip not given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85" name="Google Shape;85;p1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86" name="Google Shape;86;p16"/>
          <p:cNvPicPr preferRelativeResize="0"/>
          <p:nvPr/>
        </p:nvPicPr>
        <p:blipFill rotWithShape="1">
          <a:blip r:embed="rId3">
            <a:alphaModFix/>
          </a:blip>
          <a:srcRect b="0" l="0" r="0" t="0"/>
          <a:stretch/>
        </p:blipFill>
        <p:spPr>
          <a:xfrm>
            <a:off x="3516996" y="1114375"/>
            <a:ext cx="4024650" cy="933450"/>
          </a:xfrm>
          <a:prstGeom prst="rect">
            <a:avLst/>
          </a:prstGeom>
          <a:noFill/>
          <a:ln>
            <a:noFill/>
          </a:ln>
        </p:spPr>
      </p:pic>
      <p:pic>
        <p:nvPicPr>
          <p:cNvPr id="87" name="Google Shape;87;p16"/>
          <p:cNvPicPr preferRelativeResize="0"/>
          <p:nvPr/>
        </p:nvPicPr>
        <p:blipFill rotWithShape="1">
          <a:blip r:embed="rId4">
            <a:alphaModFix/>
          </a:blip>
          <a:srcRect b="0" l="0" r="0" t="0"/>
          <a:stretch/>
        </p:blipFill>
        <p:spPr>
          <a:xfrm>
            <a:off x="906994" y="1574088"/>
            <a:ext cx="3031350" cy="1266825"/>
          </a:xfrm>
          <a:prstGeom prst="rect">
            <a:avLst/>
          </a:prstGeom>
          <a:noFill/>
          <a:ln>
            <a:noFill/>
          </a:ln>
        </p:spPr>
      </p:pic>
      <p:pic>
        <p:nvPicPr>
          <p:cNvPr id="88" name="Google Shape;88;p16"/>
          <p:cNvPicPr preferRelativeResize="0"/>
          <p:nvPr/>
        </p:nvPicPr>
        <p:blipFill rotWithShape="1">
          <a:blip r:embed="rId5">
            <a:alphaModFix/>
          </a:blip>
          <a:srcRect b="0" l="0" r="0" t="0"/>
          <a:stretch/>
        </p:blipFill>
        <p:spPr>
          <a:xfrm>
            <a:off x="3412250" y="2331325"/>
            <a:ext cx="2915476" cy="20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94" name="Google Shape;94;p1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95" name="Google Shape;95;p17"/>
          <p:cNvPicPr preferRelativeResize="0"/>
          <p:nvPr/>
        </p:nvPicPr>
        <p:blipFill rotWithShape="1">
          <a:blip r:embed="rId3">
            <a:alphaModFix/>
          </a:blip>
          <a:srcRect b="0" l="0" r="0" t="0"/>
          <a:stretch/>
        </p:blipFill>
        <p:spPr>
          <a:xfrm>
            <a:off x="1655188" y="789900"/>
            <a:ext cx="2896026" cy="3243926"/>
          </a:xfrm>
          <a:prstGeom prst="rect">
            <a:avLst/>
          </a:prstGeom>
          <a:noFill/>
          <a:ln>
            <a:noFill/>
          </a:ln>
        </p:spPr>
      </p:pic>
      <p:pic>
        <p:nvPicPr>
          <p:cNvPr id="96" name="Google Shape;96;p17"/>
          <p:cNvPicPr preferRelativeResize="0"/>
          <p:nvPr/>
        </p:nvPicPr>
        <p:blipFill rotWithShape="1">
          <a:blip r:embed="rId4">
            <a:alphaModFix/>
          </a:blip>
          <a:srcRect b="0" l="0" r="0" t="0"/>
          <a:stretch/>
        </p:blipFill>
        <p:spPr>
          <a:xfrm>
            <a:off x="4644675" y="789900"/>
            <a:ext cx="2896026" cy="324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Popular Routes</a:t>
            </a:r>
            <a:endParaRPr/>
          </a:p>
        </p:txBody>
      </p:sp>
      <p:sp>
        <p:nvSpPr>
          <p:cNvPr id="102" name="Google Shape;102;p1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Provide insights on user trends</a:t>
            </a:r>
            <a:endParaRPr/>
          </a:p>
          <a:p>
            <a:pPr indent="-311150" lvl="0" marL="457200" rtl="0" algn="l">
              <a:lnSpc>
                <a:spcPct val="115000"/>
              </a:lnSpc>
              <a:spcBef>
                <a:spcPts val="0"/>
              </a:spcBef>
              <a:spcAft>
                <a:spcPts val="0"/>
              </a:spcAft>
              <a:buSzPts val="1300"/>
              <a:buChar char="●"/>
            </a:pPr>
            <a:r>
              <a:rPr lang="en"/>
              <a:t>Highlight areas on interest</a:t>
            </a:r>
            <a:endParaRPr/>
          </a:p>
          <a:p>
            <a:pPr indent="-311150" lvl="0" marL="457200" rtl="0" algn="l">
              <a:lnSpc>
                <a:spcPct val="115000"/>
              </a:lnSpc>
              <a:spcBef>
                <a:spcPts val="0"/>
              </a:spcBef>
              <a:spcAft>
                <a:spcPts val="0"/>
              </a:spcAft>
              <a:buSzPts val="1300"/>
              <a:buChar char="●"/>
            </a:pPr>
            <a:r>
              <a:rPr lang="en"/>
              <a:t>Predict station demand and supply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ctrTitle"/>
          </p:nvPr>
        </p:nvSpPr>
        <p:spPr>
          <a:xfrm>
            <a:off x="335500" y="330225"/>
            <a:ext cx="8520600" cy="507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81293"/>
              <a:buNone/>
            </a:pPr>
            <a:r>
              <a:rPr lang="en"/>
              <a:t>Grove Street PATH </a:t>
            </a:r>
            <a:r>
              <a:rPr lang="en" sz="1350"/>
              <a:t>(</a:t>
            </a:r>
            <a:r>
              <a:rPr lang="en" sz="1422"/>
              <a:t>Port Authority Trans-Hudson)</a:t>
            </a:r>
            <a:endParaRPr sz="1422"/>
          </a:p>
        </p:txBody>
      </p:sp>
      <p:sp>
        <p:nvSpPr>
          <p:cNvPr id="108" name="Google Shape;108;p19"/>
          <p:cNvSpPr txBox="1"/>
          <p:nvPr/>
        </p:nvSpPr>
        <p:spPr>
          <a:xfrm>
            <a:off x="159300" y="1757350"/>
            <a:ext cx="8201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Newark and World Trade Center Line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Journal Square and 33rd Street Line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Professionals Living in Jersey City commuting to NYC or Newark</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Tourists without other means of transportation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t/>
            </a:r>
            <a:endParaRPr/>
          </a:p>
        </p:txBody>
      </p:sp>
      <p:sp>
        <p:nvSpPr>
          <p:cNvPr id="114" name="Google Shape;114;p20"/>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pic>
        <p:nvPicPr>
          <p:cNvPr id="115" name="Google Shape;115;p20"/>
          <p:cNvPicPr preferRelativeResize="0"/>
          <p:nvPr/>
        </p:nvPicPr>
        <p:blipFill rotWithShape="1">
          <a:blip r:embed="rId3">
            <a:alphaModFix/>
          </a:blip>
          <a:srcRect b="0" l="0" r="0" t="0"/>
          <a:stretch/>
        </p:blipFill>
        <p:spPr>
          <a:xfrm>
            <a:off x="739950" y="335287"/>
            <a:ext cx="7664099" cy="4472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t/>
            </a:r>
            <a:endParaRPr/>
          </a:p>
        </p:txBody>
      </p:sp>
      <p:sp>
        <p:nvSpPr>
          <p:cNvPr id="121" name="Google Shape;121;p2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pic>
        <p:nvPicPr>
          <p:cNvPr id="122" name="Google Shape;122;p21"/>
          <p:cNvPicPr preferRelativeResize="0"/>
          <p:nvPr/>
        </p:nvPicPr>
        <p:blipFill rotWithShape="1">
          <a:blip r:embed="rId3">
            <a:alphaModFix/>
          </a:blip>
          <a:srcRect b="0" l="0" r="0" t="0"/>
          <a:stretch/>
        </p:blipFill>
        <p:spPr>
          <a:xfrm>
            <a:off x="5229176" y="173725"/>
            <a:ext cx="2298200" cy="4086224"/>
          </a:xfrm>
          <a:prstGeom prst="rect">
            <a:avLst/>
          </a:prstGeom>
          <a:noFill/>
          <a:ln>
            <a:noFill/>
          </a:ln>
        </p:spPr>
      </p:pic>
      <p:pic>
        <p:nvPicPr>
          <p:cNvPr id="123" name="Google Shape;123;p21"/>
          <p:cNvPicPr preferRelativeResize="0"/>
          <p:nvPr/>
        </p:nvPicPr>
        <p:blipFill rotWithShape="1">
          <a:blip r:embed="rId4">
            <a:alphaModFix/>
          </a:blip>
          <a:srcRect b="0" l="0" r="0" t="0"/>
          <a:stretch/>
        </p:blipFill>
        <p:spPr>
          <a:xfrm>
            <a:off x="311688" y="173713"/>
            <a:ext cx="3581388" cy="2014526"/>
          </a:xfrm>
          <a:prstGeom prst="rect">
            <a:avLst/>
          </a:prstGeom>
          <a:noFill/>
          <a:ln>
            <a:noFill/>
          </a:ln>
        </p:spPr>
      </p:pic>
      <p:pic>
        <p:nvPicPr>
          <p:cNvPr id="124" name="Google Shape;124;p21"/>
          <p:cNvPicPr preferRelativeResize="0"/>
          <p:nvPr/>
        </p:nvPicPr>
        <p:blipFill rotWithShape="1">
          <a:blip r:embed="rId5">
            <a:alphaModFix/>
          </a:blip>
          <a:srcRect b="0" l="0" r="0" t="0"/>
          <a:stretch/>
        </p:blipFill>
        <p:spPr>
          <a:xfrm>
            <a:off x="928282" y="2616844"/>
            <a:ext cx="2348200"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